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88" y="2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68CA-301D-45C9-B620-8FCAB3C000A1}" type="datetimeFigureOut">
              <a:rPr lang="ko-KR" altLang="en-US" smtClean="0"/>
              <a:t>2025-06-24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061D-02CE-4E66-9B95-1E05ECCCB3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4179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68CA-301D-45C9-B620-8FCAB3C000A1}" type="datetimeFigureOut">
              <a:rPr lang="ko-KR" altLang="en-US" smtClean="0"/>
              <a:t>2025-06-24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061D-02CE-4E66-9B95-1E05ECCCB3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2436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68CA-301D-45C9-B620-8FCAB3C000A1}" type="datetimeFigureOut">
              <a:rPr lang="ko-KR" altLang="en-US" smtClean="0"/>
              <a:t>2025-06-24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061D-02CE-4E66-9B95-1E05ECCCB3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473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68CA-301D-45C9-B620-8FCAB3C000A1}" type="datetimeFigureOut">
              <a:rPr lang="ko-KR" altLang="en-US" smtClean="0"/>
              <a:t>2025-06-24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061D-02CE-4E66-9B95-1E05ECCCB3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3706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68CA-301D-45C9-B620-8FCAB3C000A1}" type="datetimeFigureOut">
              <a:rPr lang="ko-KR" altLang="en-US" smtClean="0"/>
              <a:t>2025-06-24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061D-02CE-4E66-9B95-1E05ECCCB3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881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68CA-301D-45C9-B620-8FCAB3C000A1}" type="datetimeFigureOut">
              <a:rPr lang="ko-KR" altLang="en-US" smtClean="0"/>
              <a:t>2025-06-24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061D-02CE-4E66-9B95-1E05ECCCB3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2331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68CA-301D-45C9-B620-8FCAB3C000A1}" type="datetimeFigureOut">
              <a:rPr lang="ko-KR" altLang="en-US" smtClean="0"/>
              <a:t>2025-06-24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061D-02CE-4E66-9B95-1E05ECCCB3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9741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68CA-301D-45C9-B620-8FCAB3C000A1}" type="datetimeFigureOut">
              <a:rPr lang="ko-KR" altLang="en-US" smtClean="0"/>
              <a:t>2025-06-24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061D-02CE-4E66-9B95-1E05ECCCB3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6161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68CA-301D-45C9-B620-8FCAB3C000A1}" type="datetimeFigureOut">
              <a:rPr lang="ko-KR" altLang="en-US" smtClean="0"/>
              <a:t>2025-06-24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061D-02CE-4E66-9B95-1E05ECCCB3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3634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68CA-301D-45C9-B620-8FCAB3C000A1}" type="datetimeFigureOut">
              <a:rPr lang="ko-KR" altLang="en-US" smtClean="0"/>
              <a:t>2025-06-24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061D-02CE-4E66-9B95-1E05ECCCB3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1679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68CA-301D-45C9-B620-8FCAB3C000A1}" type="datetimeFigureOut">
              <a:rPr lang="ko-KR" altLang="en-US" smtClean="0"/>
              <a:t>2025-06-24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061D-02CE-4E66-9B95-1E05ECCCB3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8875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068CA-301D-45C9-B620-8FCAB3C000A1}" type="datetimeFigureOut">
              <a:rPr lang="ko-KR" altLang="en-US" smtClean="0"/>
              <a:t>2025-06-24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F061D-02CE-4E66-9B95-1E05ECCCB3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6569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tar-pjt.zendesk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star-pjt.zendesk.com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hyperlink" Target="https://star-pjt.zendesk.com/" TargetMode="External"/><Relationship Id="rId4" Type="http://schemas.openxmlformats.org/officeDocument/2006/relationships/image" Target="../media/image9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tar-pjt.zendesk.com/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2.jpe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902" y="4574747"/>
            <a:ext cx="4495292" cy="160137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297170" y="2687588"/>
            <a:ext cx="1698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/>
              <a:t>Step 1</a:t>
            </a:r>
            <a:endParaRPr lang="ko-KR" alt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3898902" y="3585001"/>
            <a:ext cx="4495293" cy="73866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50" dirty="0"/>
              <a:t>Download &amp; Install Google Authenticator in your phone.</a:t>
            </a:r>
          </a:p>
          <a:p>
            <a:pPr algn="ctr"/>
            <a:r>
              <a:rPr lang="en-US" altLang="ko-KR" sz="1050" dirty="0"/>
              <a:t>And then open the app when you are ready.</a:t>
            </a:r>
          </a:p>
          <a:p>
            <a:pPr algn="ctr"/>
            <a:endParaRPr lang="en-US" altLang="ko-KR" sz="1050" dirty="0"/>
          </a:p>
          <a:p>
            <a:pPr algn="ctr"/>
            <a:r>
              <a:rPr lang="ko-KR" altLang="en-US" sz="1050" dirty="0"/>
              <a:t>앱스토어에서 </a:t>
            </a:r>
            <a:r>
              <a:rPr lang="en-US" altLang="ko-KR" sz="1050" dirty="0"/>
              <a:t>Google Authenticator</a:t>
            </a:r>
            <a:r>
              <a:rPr lang="ko-KR" altLang="en-US" sz="1050" dirty="0"/>
              <a:t>를 설치 후 실행합니다</a:t>
            </a:r>
            <a:r>
              <a:rPr lang="en-US" altLang="ko-KR" sz="1050" dirty="0"/>
              <a:t>.</a:t>
            </a:r>
            <a:endParaRPr lang="ko-KR" altLang="en-US" sz="105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29F616-D31A-43BF-845B-31AFAE57DA61}"/>
              </a:ext>
            </a:extLst>
          </p:cNvPr>
          <p:cNvSpPr txBox="1"/>
          <p:nvPr/>
        </p:nvSpPr>
        <p:spPr>
          <a:xfrm>
            <a:off x="1848741" y="805836"/>
            <a:ext cx="8494518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dirty="0"/>
              <a:t>STAR-PJT MFA enrollment guide</a:t>
            </a:r>
          </a:p>
          <a:p>
            <a:pPr algn="ctr"/>
            <a:r>
              <a:rPr lang="en-US" altLang="ko-KR" sz="2500" dirty="0"/>
              <a:t>Ver 1.0</a:t>
            </a:r>
            <a:endParaRPr lang="ko-KR" altLang="en-US" sz="25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CD5F3A-26C9-4C27-A045-686011EF19F4}"/>
              </a:ext>
            </a:extLst>
          </p:cNvPr>
          <p:cNvSpPr txBox="1"/>
          <p:nvPr/>
        </p:nvSpPr>
        <p:spPr>
          <a:xfrm>
            <a:off x="7055605" y="6427205"/>
            <a:ext cx="5164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/>
              <a:t>*</a:t>
            </a:r>
            <a:r>
              <a:rPr lang="ko-KR" altLang="en-US" sz="800" dirty="0"/>
              <a:t>접속에 문제가 있는 경우 </a:t>
            </a:r>
            <a:r>
              <a:rPr lang="ko-KR" altLang="en-US" sz="800" dirty="0" err="1"/>
              <a:t>젠데스크</a:t>
            </a:r>
            <a:r>
              <a:rPr lang="en-US" altLang="ko-KR" sz="800" dirty="0"/>
              <a:t>(</a:t>
            </a:r>
            <a:r>
              <a:rPr lang="en-US" altLang="ko-KR" sz="800" dirty="0">
                <a:hlinkClick r:id="rId3"/>
              </a:rPr>
              <a:t>https://star-pjt.zendesk.com</a:t>
            </a:r>
            <a:r>
              <a:rPr lang="en-US" altLang="ko-KR" sz="800" dirty="0"/>
              <a:t>)</a:t>
            </a:r>
            <a:r>
              <a:rPr lang="ko-KR" altLang="en-US" sz="800" dirty="0"/>
              <a:t>에 혹은 </a:t>
            </a:r>
            <a:r>
              <a:rPr lang="en-US" altLang="ko-KR" sz="800" dirty="0"/>
              <a:t>BIM </a:t>
            </a:r>
            <a:r>
              <a:rPr lang="ko-KR" altLang="en-US" sz="800" dirty="0"/>
              <a:t>관리자에게 문의하세요</a:t>
            </a:r>
            <a:r>
              <a:rPr lang="en-US" altLang="ko-KR" sz="800" dirty="0"/>
              <a:t>.</a:t>
            </a:r>
          </a:p>
          <a:p>
            <a:r>
              <a:rPr lang="en-US" altLang="ko-KR" sz="800" dirty="0"/>
              <a:t>*For connection issues, please leave a ticket at </a:t>
            </a:r>
            <a:r>
              <a:rPr lang="en-US" altLang="ko-KR" sz="800" dirty="0">
                <a:hlinkClick r:id="rId3"/>
              </a:rPr>
              <a:t>https://star-pjt.zendesk.com</a:t>
            </a:r>
            <a:r>
              <a:rPr lang="en-US" altLang="ko-KR" sz="800" dirty="0"/>
              <a:t> OR contact your BIM manager.</a:t>
            </a:r>
            <a:endParaRPr lang="ko-KR" altLang="en-US" sz="800" dirty="0"/>
          </a:p>
        </p:txBody>
      </p:sp>
    </p:spTree>
    <p:extLst>
      <p:ext uri="{BB962C8B-B14F-4D97-AF65-F5344CB8AC3E}">
        <p14:creationId xmlns:p14="http://schemas.microsoft.com/office/powerpoint/2010/main" val="2919857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088" y="1447800"/>
            <a:ext cx="2179213" cy="47244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13902" y="922095"/>
            <a:ext cx="5058251" cy="415498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050" dirty="0">
                <a:latin typeface="Calibri" panose="020F0502020204030204" pitchFamily="34" charset="0"/>
                <a:cs typeface="Calibri" panose="020F0502020204030204" pitchFamily="34" charset="0"/>
              </a:rPr>
              <a:t>Refer to the guide, click “add(+)” button below and then click “Enter a setup key”</a:t>
            </a:r>
          </a:p>
          <a:p>
            <a:r>
              <a:rPr lang="ko-KR" altLang="en-US" sz="1050" dirty="0">
                <a:latin typeface="Calibri" panose="020F0502020204030204" pitchFamily="34" charset="0"/>
                <a:cs typeface="Calibri" panose="020F0502020204030204" pitchFamily="34" charset="0"/>
              </a:rPr>
              <a:t>화면에 표기된 대로 </a:t>
            </a:r>
            <a:r>
              <a:rPr lang="en-US" altLang="ko-KR" sz="1050" dirty="0">
                <a:latin typeface="Calibri" panose="020F0502020204030204" pitchFamily="34" charset="0"/>
                <a:cs typeface="Calibri" panose="020F0502020204030204" pitchFamily="34" charset="0"/>
              </a:rPr>
              <a:t>“ADD(+)” </a:t>
            </a:r>
            <a:r>
              <a:rPr lang="ko-KR" altLang="en-US" sz="1050" dirty="0">
                <a:latin typeface="Calibri" panose="020F0502020204030204" pitchFamily="34" charset="0"/>
                <a:cs typeface="Calibri" panose="020F0502020204030204" pitchFamily="34" charset="0"/>
              </a:rPr>
              <a:t>버튼을 누른 뒤</a:t>
            </a:r>
            <a:r>
              <a:rPr lang="en-US" altLang="ko-KR" sz="1050" dirty="0">
                <a:latin typeface="Calibri" panose="020F0502020204030204" pitchFamily="34" charset="0"/>
                <a:cs typeface="Calibri" panose="020F0502020204030204" pitchFamily="34" charset="0"/>
              </a:rPr>
              <a:t> “</a:t>
            </a:r>
            <a:r>
              <a:rPr lang="ko-KR" altLang="en-US" sz="1050" dirty="0">
                <a:latin typeface="Calibri" panose="020F0502020204030204" pitchFamily="34" charset="0"/>
                <a:cs typeface="Calibri" panose="020F0502020204030204" pitchFamily="34" charset="0"/>
              </a:rPr>
              <a:t>설정 키 입력</a:t>
            </a:r>
            <a:r>
              <a:rPr lang="en-US" altLang="ko-KR" sz="1050" dirty="0">
                <a:latin typeface="Calibri" panose="020F0502020204030204" pitchFamily="34" charset="0"/>
                <a:cs typeface="Calibri" panose="020F0502020204030204" pitchFamily="34" charset="0"/>
              </a:rPr>
              <a:t>” </a:t>
            </a:r>
            <a:r>
              <a:rPr lang="ko-KR" altLang="en-US" sz="1050" dirty="0">
                <a:latin typeface="Calibri" panose="020F0502020204030204" pitchFamily="34" charset="0"/>
                <a:cs typeface="Calibri" panose="020F0502020204030204" pitchFamily="34" charset="0"/>
              </a:rPr>
              <a:t>을 클릭하여 진행합니다</a:t>
            </a:r>
            <a:r>
              <a:rPr lang="en-US" altLang="ko-KR" sz="105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ko-KR" altLang="en-US" sz="10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3589688" y="5486400"/>
            <a:ext cx="381000" cy="3810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2599088" y="5029200"/>
            <a:ext cx="1371600" cy="2286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1447800"/>
            <a:ext cx="2179212" cy="47244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844177" y="5888995"/>
            <a:ext cx="533401" cy="2616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FFFF00"/>
                </a:solidFill>
              </a:rPr>
              <a:t>Click</a:t>
            </a:r>
            <a:endParaRPr lang="ko-KR" altLang="en-US" sz="1100" dirty="0">
              <a:solidFill>
                <a:srgbClr val="FFFF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26694" y="4836876"/>
            <a:ext cx="529338" cy="2616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FFFF00"/>
                </a:solidFill>
              </a:rPr>
              <a:t>Click</a:t>
            </a:r>
            <a:endParaRPr lang="ko-KR" altLang="en-US" sz="1100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28058" y="237664"/>
            <a:ext cx="16012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/>
              <a:t>Step 2</a:t>
            </a:r>
            <a:endParaRPr lang="ko-KR" altLang="en-US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8196746" y="283830"/>
            <a:ext cx="19072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/>
              <a:t>Step 3</a:t>
            </a:r>
            <a:endParaRPr lang="ko-KR" altLang="en-US" sz="3600" dirty="0"/>
          </a:p>
        </p:txBody>
      </p:sp>
      <p:sp>
        <p:nvSpPr>
          <p:cNvPr id="17" name="TextBox 16"/>
          <p:cNvSpPr txBox="1"/>
          <p:nvPr/>
        </p:nvSpPr>
        <p:spPr>
          <a:xfrm>
            <a:off x="8458200" y="2057400"/>
            <a:ext cx="17526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00" dirty="0">
                <a:solidFill>
                  <a:schemeClr val="bg1"/>
                </a:solidFill>
              </a:rPr>
              <a:t>(</a:t>
            </a:r>
            <a:r>
              <a:rPr lang="ko-KR" altLang="en-US" sz="600" dirty="0">
                <a:solidFill>
                  <a:schemeClr val="bg1"/>
                </a:solidFill>
              </a:rPr>
              <a:t>계정 이름</a:t>
            </a:r>
            <a:r>
              <a:rPr lang="en-US" altLang="ko-KR" sz="600" dirty="0">
                <a:solidFill>
                  <a:schemeClr val="bg1"/>
                </a:solidFill>
              </a:rPr>
              <a:t>)</a:t>
            </a:r>
            <a:endParaRPr lang="ko-KR" altLang="en-US" sz="6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458200" y="2596632"/>
            <a:ext cx="17526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00" dirty="0">
                <a:solidFill>
                  <a:schemeClr val="bg1"/>
                </a:solidFill>
              </a:rPr>
              <a:t>(</a:t>
            </a:r>
            <a:r>
              <a:rPr lang="ko-KR" altLang="en-US" sz="600" dirty="0">
                <a:solidFill>
                  <a:schemeClr val="bg1"/>
                </a:solidFill>
              </a:rPr>
              <a:t>내 키</a:t>
            </a:r>
            <a:r>
              <a:rPr lang="en-US" altLang="ko-KR" sz="600" dirty="0">
                <a:solidFill>
                  <a:schemeClr val="bg1"/>
                </a:solidFill>
              </a:rPr>
              <a:t>)</a:t>
            </a:r>
            <a:endParaRPr lang="ko-KR" altLang="en-US" sz="6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05600" y="922095"/>
            <a:ext cx="4789049" cy="415498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050" dirty="0">
                <a:latin typeface="Calibri" panose="020F0502020204030204" pitchFamily="34" charset="0"/>
                <a:cs typeface="Calibri" panose="020F0502020204030204" pitchFamily="34" charset="0"/>
              </a:rPr>
              <a:t>Enter your account name and key refer to the email sent and then click “Add”</a:t>
            </a:r>
          </a:p>
          <a:p>
            <a:r>
              <a:rPr lang="ko-KR" altLang="en-US" sz="1050" dirty="0">
                <a:latin typeface="Calibri" panose="020F0502020204030204" pitchFamily="34" charset="0"/>
                <a:cs typeface="Calibri" panose="020F0502020204030204" pitchFamily="34" charset="0"/>
              </a:rPr>
              <a:t>발송된 이메일에 따라 계정 이름과 내 키를 순서대로 및 </a:t>
            </a:r>
            <a:r>
              <a:rPr lang="ko-KR" altLang="en-US" sz="1050" dirty="0" err="1">
                <a:latin typeface="Calibri" panose="020F0502020204030204" pitchFamily="34" charset="0"/>
                <a:cs typeface="Calibri" panose="020F0502020204030204" pitchFamily="34" charset="0"/>
              </a:rPr>
              <a:t>추가버튼을</a:t>
            </a:r>
            <a:r>
              <a:rPr lang="ko-KR" altLang="en-US" sz="1050" dirty="0">
                <a:latin typeface="Calibri" panose="020F0502020204030204" pitchFamily="34" charset="0"/>
                <a:cs typeface="Calibri" panose="020F0502020204030204" pitchFamily="34" charset="0"/>
              </a:rPr>
              <a:t> 클릭하세요</a:t>
            </a:r>
            <a:endParaRPr lang="en-US" altLang="ko-KR" sz="10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오른쪽 화살표 19"/>
          <p:cNvSpPr/>
          <p:nvPr/>
        </p:nvSpPr>
        <p:spPr>
          <a:xfrm>
            <a:off x="4120792" y="4876800"/>
            <a:ext cx="3697220" cy="381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21E46C4-4534-4639-8F5C-7447AD72081A}"/>
              </a:ext>
            </a:extLst>
          </p:cNvPr>
          <p:cNvSpPr txBox="1"/>
          <p:nvPr/>
        </p:nvSpPr>
        <p:spPr>
          <a:xfrm>
            <a:off x="7055604" y="6427205"/>
            <a:ext cx="52035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/>
              <a:t>*</a:t>
            </a:r>
            <a:r>
              <a:rPr lang="ko-KR" altLang="en-US" sz="800" dirty="0"/>
              <a:t>접속에 문제가 있는 경우 </a:t>
            </a:r>
            <a:r>
              <a:rPr lang="ko-KR" altLang="en-US" sz="800" dirty="0" err="1"/>
              <a:t>젠데스크</a:t>
            </a:r>
            <a:r>
              <a:rPr lang="en-US" altLang="ko-KR" sz="800" dirty="0"/>
              <a:t>(</a:t>
            </a:r>
            <a:r>
              <a:rPr lang="en-US" altLang="ko-KR" sz="800" dirty="0">
                <a:hlinkClick r:id="rId4"/>
              </a:rPr>
              <a:t>https://star-pjt.zendesk.com</a:t>
            </a:r>
            <a:r>
              <a:rPr lang="en-US" altLang="ko-KR" sz="800" dirty="0"/>
              <a:t>)</a:t>
            </a:r>
            <a:r>
              <a:rPr lang="ko-KR" altLang="en-US" sz="800" dirty="0"/>
              <a:t>에 혹은 </a:t>
            </a:r>
            <a:r>
              <a:rPr lang="en-US" altLang="ko-KR" sz="800" dirty="0"/>
              <a:t>BIM </a:t>
            </a:r>
            <a:r>
              <a:rPr lang="ko-KR" altLang="en-US" sz="800" dirty="0"/>
              <a:t>관리자에게 문의하세요</a:t>
            </a:r>
            <a:r>
              <a:rPr lang="en-US" altLang="ko-KR" sz="800" dirty="0"/>
              <a:t>.</a:t>
            </a:r>
          </a:p>
          <a:p>
            <a:r>
              <a:rPr lang="en-US" altLang="ko-KR" sz="800" dirty="0"/>
              <a:t>*For connection issues, please leave a ticket at </a:t>
            </a:r>
            <a:r>
              <a:rPr lang="en-US" altLang="ko-KR" sz="800" dirty="0">
                <a:hlinkClick r:id="rId4"/>
              </a:rPr>
              <a:t>https://star-pjt.zendesk.com</a:t>
            </a:r>
            <a:r>
              <a:rPr lang="en-US" altLang="ko-KR" sz="800" dirty="0"/>
              <a:t> OR contact your BIM manager.</a:t>
            </a:r>
            <a:endParaRPr lang="ko-KR" altLang="en-US" sz="800" dirty="0"/>
          </a:p>
        </p:txBody>
      </p:sp>
      <p:pic>
        <p:nvPicPr>
          <p:cNvPr id="22" name="그림 21">
            <a:extLst>
              <a:ext uri="{FF2B5EF4-FFF2-40B4-BE49-F238E27FC236}">
                <a16:creationId xmlns:a16="http://schemas.microsoft.com/office/drawing/2014/main" id="{66ADFA59-EC9C-4E66-B969-E25A821797C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29297" b="25996"/>
          <a:stretch/>
        </p:blipFill>
        <p:spPr>
          <a:xfrm>
            <a:off x="4470088" y="2195694"/>
            <a:ext cx="2873518" cy="181925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3" name="타원 22">
            <a:extLst>
              <a:ext uri="{FF2B5EF4-FFF2-40B4-BE49-F238E27FC236}">
                <a16:creationId xmlns:a16="http://schemas.microsoft.com/office/drawing/2014/main" id="{902FFE64-A28C-46CC-B309-D80D61ABF932}"/>
              </a:ext>
            </a:extLst>
          </p:cNvPr>
          <p:cNvSpPr/>
          <p:nvPr/>
        </p:nvSpPr>
        <p:spPr>
          <a:xfrm>
            <a:off x="3684415" y="5786047"/>
            <a:ext cx="264634" cy="2646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1</a:t>
            </a:r>
            <a:endParaRPr lang="ko-KR" altLang="en-US" sz="1200" dirty="0"/>
          </a:p>
        </p:txBody>
      </p:sp>
      <p:sp>
        <p:nvSpPr>
          <p:cNvPr id="24" name="타원 23">
            <a:extLst>
              <a:ext uri="{FF2B5EF4-FFF2-40B4-BE49-F238E27FC236}">
                <a16:creationId xmlns:a16="http://schemas.microsoft.com/office/drawing/2014/main" id="{34494AD6-43D1-4093-B927-59FBBDB031C3}"/>
              </a:ext>
            </a:extLst>
          </p:cNvPr>
          <p:cNvSpPr/>
          <p:nvPr/>
        </p:nvSpPr>
        <p:spPr>
          <a:xfrm>
            <a:off x="2740983" y="4815835"/>
            <a:ext cx="264634" cy="2646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2</a:t>
            </a:r>
            <a:endParaRPr lang="ko-KR" altLang="en-US" sz="1200" dirty="0"/>
          </a:p>
        </p:txBody>
      </p:sp>
      <p:sp>
        <p:nvSpPr>
          <p:cNvPr id="25" name="타원 24">
            <a:extLst>
              <a:ext uri="{FF2B5EF4-FFF2-40B4-BE49-F238E27FC236}">
                <a16:creationId xmlns:a16="http://schemas.microsoft.com/office/drawing/2014/main" id="{12FBBE4E-AA9B-462A-A5EF-FA6CD853EFB0}"/>
              </a:ext>
            </a:extLst>
          </p:cNvPr>
          <p:cNvSpPr/>
          <p:nvPr/>
        </p:nvSpPr>
        <p:spPr>
          <a:xfrm>
            <a:off x="4655527" y="4175383"/>
            <a:ext cx="264634" cy="2646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3</a:t>
            </a:r>
            <a:endParaRPr lang="ko-KR" altLang="en-US" sz="1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376242-EA0D-4487-B723-AB62C90DC8FE}"/>
              </a:ext>
            </a:extLst>
          </p:cNvPr>
          <p:cNvSpPr txBox="1"/>
          <p:nvPr/>
        </p:nvSpPr>
        <p:spPr>
          <a:xfrm>
            <a:off x="4831835" y="1775803"/>
            <a:ext cx="2111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/>
              <a:t>MFA</a:t>
            </a:r>
            <a:r>
              <a:rPr lang="ko-KR" altLang="en-US" sz="1000" dirty="0"/>
              <a:t> 안내 이메일</a:t>
            </a:r>
            <a:endParaRPr lang="en-US" altLang="ko-KR" sz="1000" dirty="0"/>
          </a:p>
          <a:p>
            <a:pPr algn="ctr"/>
            <a:r>
              <a:rPr lang="en-US" altLang="ko-KR" sz="1000" dirty="0"/>
              <a:t>MFA Enrollment email</a:t>
            </a:r>
            <a:endParaRPr lang="ko-KR" altLang="en-US" sz="1000" dirty="0"/>
          </a:p>
        </p:txBody>
      </p:sp>
      <p:sp>
        <p:nvSpPr>
          <p:cNvPr id="26" name="타원 25">
            <a:extLst>
              <a:ext uri="{FF2B5EF4-FFF2-40B4-BE49-F238E27FC236}">
                <a16:creationId xmlns:a16="http://schemas.microsoft.com/office/drawing/2014/main" id="{4A160EC1-2CF0-4765-9882-76261F2B15EC}"/>
              </a:ext>
            </a:extLst>
          </p:cNvPr>
          <p:cNvSpPr/>
          <p:nvPr/>
        </p:nvSpPr>
        <p:spPr>
          <a:xfrm>
            <a:off x="9057031" y="2073232"/>
            <a:ext cx="264634" cy="2646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4</a:t>
            </a:r>
            <a:endParaRPr lang="ko-KR" altLang="en-US" sz="1200" dirty="0"/>
          </a:p>
        </p:txBody>
      </p:sp>
      <p:sp>
        <p:nvSpPr>
          <p:cNvPr id="27" name="타원 26">
            <a:extLst>
              <a:ext uri="{FF2B5EF4-FFF2-40B4-BE49-F238E27FC236}">
                <a16:creationId xmlns:a16="http://schemas.microsoft.com/office/drawing/2014/main" id="{9C3CACCE-D5F1-40A4-9BE7-BCE282ADAAA2}"/>
              </a:ext>
            </a:extLst>
          </p:cNvPr>
          <p:cNvSpPr/>
          <p:nvPr/>
        </p:nvSpPr>
        <p:spPr>
          <a:xfrm>
            <a:off x="9253995" y="2577382"/>
            <a:ext cx="264634" cy="2646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5</a:t>
            </a:r>
            <a:endParaRPr lang="ko-KR" altLang="en-US" sz="12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B0E1C92-8057-4A30-A072-A20132B6A78B}"/>
              </a:ext>
            </a:extLst>
          </p:cNvPr>
          <p:cNvSpPr txBox="1"/>
          <p:nvPr/>
        </p:nvSpPr>
        <p:spPr>
          <a:xfrm>
            <a:off x="5174027" y="3483244"/>
            <a:ext cx="765698" cy="16215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ko-KR" altLang="en-US" sz="10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1DCA2DD-6ACD-40BD-9D26-74EC98729021}"/>
              </a:ext>
            </a:extLst>
          </p:cNvPr>
          <p:cNvSpPr txBox="1"/>
          <p:nvPr/>
        </p:nvSpPr>
        <p:spPr>
          <a:xfrm>
            <a:off x="4927529" y="3679167"/>
            <a:ext cx="1389206" cy="25391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ko-KR" altLang="en-US" sz="10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AF27757C-AFB4-48AC-80AD-FF84FE76E04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05693" y="2260223"/>
            <a:ext cx="991074" cy="214814"/>
          </a:xfrm>
          <a:prstGeom prst="rect">
            <a:avLst/>
          </a:prstGeom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id="{D112D1CE-CAC3-4F95-96C8-E7C990CA5DD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7111" y="2787494"/>
            <a:ext cx="1208645" cy="21309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10479BE-FBC9-47BB-9647-F1E620178526}"/>
              </a:ext>
            </a:extLst>
          </p:cNvPr>
          <p:cNvSpPr txBox="1"/>
          <p:nvPr/>
        </p:nvSpPr>
        <p:spPr>
          <a:xfrm>
            <a:off x="4994576" y="4071296"/>
            <a:ext cx="2592092" cy="43088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FFFF00"/>
                </a:solidFill>
              </a:rPr>
              <a:t>Prepare your MFA enrollment email.</a:t>
            </a:r>
          </a:p>
          <a:p>
            <a:r>
              <a:rPr lang="en-US" altLang="ko-KR" sz="1100" dirty="0">
                <a:solidFill>
                  <a:srgbClr val="FFFF00"/>
                </a:solidFill>
              </a:rPr>
              <a:t>MFA</a:t>
            </a:r>
            <a:r>
              <a:rPr lang="ko-KR" altLang="en-US" sz="1100" dirty="0">
                <a:solidFill>
                  <a:srgbClr val="FFFF00"/>
                </a:solidFill>
              </a:rPr>
              <a:t> 안내 이메일을 준비하세요</a:t>
            </a:r>
            <a:r>
              <a:rPr lang="en-US" altLang="ko-KR" sz="1100" dirty="0">
                <a:solidFill>
                  <a:srgbClr val="FFFF00"/>
                </a:solidFill>
              </a:rPr>
              <a:t>.</a:t>
            </a:r>
            <a:endParaRPr lang="ko-KR" altLang="en-US" sz="1100" dirty="0">
              <a:solidFill>
                <a:srgbClr val="FFFF0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0B7BBE0-F697-492A-BA55-C65E42B4C303}"/>
              </a:ext>
            </a:extLst>
          </p:cNvPr>
          <p:cNvSpPr txBox="1"/>
          <p:nvPr/>
        </p:nvSpPr>
        <p:spPr>
          <a:xfrm>
            <a:off x="9426967" y="1958381"/>
            <a:ext cx="2320748" cy="43088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FFFF00"/>
                </a:solidFill>
              </a:rPr>
              <a:t>Please enter your Account name</a:t>
            </a:r>
          </a:p>
          <a:p>
            <a:r>
              <a:rPr lang="en-US" altLang="ko-KR" sz="1100" dirty="0">
                <a:solidFill>
                  <a:srgbClr val="FFFF00"/>
                </a:solidFill>
              </a:rPr>
              <a:t>“</a:t>
            </a:r>
            <a:r>
              <a:rPr lang="ko-KR" altLang="en-US" sz="1100" dirty="0">
                <a:solidFill>
                  <a:srgbClr val="FFFF00"/>
                </a:solidFill>
              </a:rPr>
              <a:t>계정 이름</a:t>
            </a:r>
            <a:r>
              <a:rPr lang="en-US" altLang="ko-KR" sz="1100" dirty="0">
                <a:solidFill>
                  <a:srgbClr val="FFFF00"/>
                </a:solidFill>
              </a:rPr>
              <a:t>”</a:t>
            </a:r>
            <a:r>
              <a:rPr lang="ko-KR" altLang="en-US" sz="1100" dirty="0">
                <a:solidFill>
                  <a:srgbClr val="FFFF00"/>
                </a:solidFill>
              </a:rPr>
              <a:t>을 입력하세요</a:t>
            </a:r>
            <a:r>
              <a:rPr lang="en-US" altLang="ko-KR" sz="1100" dirty="0">
                <a:solidFill>
                  <a:srgbClr val="FFFF00"/>
                </a:solidFill>
              </a:rPr>
              <a:t>.</a:t>
            </a:r>
            <a:endParaRPr lang="ko-KR" altLang="en-US" sz="1100" dirty="0">
              <a:solidFill>
                <a:srgbClr val="FFFF00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36AB47F-A482-4048-884C-005851F707D2}"/>
              </a:ext>
            </a:extLst>
          </p:cNvPr>
          <p:cNvSpPr txBox="1"/>
          <p:nvPr/>
        </p:nvSpPr>
        <p:spPr>
          <a:xfrm>
            <a:off x="9583826" y="2484321"/>
            <a:ext cx="2320748" cy="43088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FFFF00"/>
                </a:solidFill>
              </a:rPr>
              <a:t>Please enter your Key</a:t>
            </a:r>
          </a:p>
          <a:p>
            <a:r>
              <a:rPr lang="en-US" altLang="ko-KR" sz="1100" dirty="0">
                <a:solidFill>
                  <a:srgbClr val="FFFF00"/>
                </a:solidFill>
              </a:rPr>
              <a:t>“</a:t>
            </a:r>
            <a:r>
              <a:rPr lang="ko-KR" altLang="en-US" sz="1100" dirty="0">
                <a:solidFill>
                  <a:srgbClr val="FFFF00"/>
                </a:solidFill>
              </a:rPr>
              <a:t>내 키</a:t>
            </a:r>
            <a:r>
              <a:rPr lang="en-US" altLang="ko-KR" sz="1100" dirty="0">
                <a:solidFill>
                  <a:srgbClr val="FFFF00"/>
                </a:solidFill>
              </a:rPr>
              <a:t>”</a:t>
            </a:r>
            <a:r>
              <a:rPr lang="ko-KR" altLang="en-US" sz="1100" dirty="0">
                <a:solidFill>
                  <a:srgbClr val="FFFF00"/>
                </a:solidFill>
              </a:rPr>
              <a:t>를 입력하세요</a:t>
            </a:r>
            <a:r>
              <a:rPr lang="en-US" altLang="ko-KR" sz="1100" dirty="0">
                <a:solidFill>
                  <a:srgbClr val="FFFF00"/>
                </a:solidFill>
              </a:rPr>
              <a:t>.</a:t>
            </a:r>
            <a:endParaRPr lang="ko-KR" altLang="en-US" sz="1100" dirty="0">
              <a:solidFill>
                <a:srgbClr val="FFFF00"/>
              </a:solidFill>
            </a:endParaRPr>
          </a:p>
        </p:txBody>
      </p:sp>
      <p:cxnSp>
        <p:nvCxnSpPr>
          <p:cNvPr id="7" name="직선 화살표 연결선 6">
            <a:extLst>
              <a:ext uri="{FF2B5EF4-FFF2-40B4-BE49-F238E27FC236}">
                <a16:creationId xmlns:a16="http://schemas.microsoft.com/office/drawing/2014/main" id="{13AB1FB5-D11B-4DBE-8A38-D69C83F60C8C}"/>
              </a:ext>
            </a:extLst>
          </p:cNvPr>
          <p:cNvCxnSpPr>
            <a:stCxn id="29" idx="3"/>
            <a:endCxn id="3" idx="1"/>
          </p:cNvCxnSpPr>
          <p:nvPr/>
        </p:nvCxnSpPr>
        <p:spPr>
          <a:xfrm flipV="1">
            <a:off x="5939725" y="2367630"/>
            <a:ext cx="2065968" cy="119669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화살표 연결선 32">
            <a:extLst>
              <a:ext uri="{FF2B5EF4-FFF2-40B4-BE49-F238E27FC236}">
                <a16:creationId xmlns:a16="http://schemas.microsoft.com/office/drawing/2014/main" id="{22315F07-6355-475E-AC21-0A0B01868A2C}"/>
              </a:ext>
            </a:extLst>
          </p:cNvPr>
          <p:cNvCxnSpPr>
            <a:cxnSpLocks/>
            <a:stCxn id="30" idx="3"/>
            <a:endCxn id="4" idx="1"/>
          </p:cNvCxnSpPr>
          <p:nvPr/>
        </p:nvCxnSpPr>
        <p:spPr>
          <a:xfrm flipV="1">
            <a:off x="6316735" y="2894041"/>
            <a:ext cx="1700376" cy="91208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F3D03158-A7CF-4DD2-918B-C9B1868A7AC5}"/>
              </a:ext>
            </a:extLst>
          </p:cNvPr>
          <p:cNvSpPr txBox="1"/>
          <p:nvPr/>
        </p:nvSpPr>
        <p:spPr>
          <a:xfrm>
            <a:off x="9837311" y="5274678"/>
            <a:ext cx="533401" cy="2616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FFFF00"/>
                </a:solidFill>
              </a:rPr>
              <a:t>Click</a:t>
            </a:r>
            <a:endParaRPr lang="ko-KR" altLang="en-US" sz="1100" dirty="0">
              <a:solidFill>
                <a:srgbClr val="FFFF00"/>
              </a:solidFill>
            </a:endParaRPr>
          </a:p>
        </p:txBody>
      </p: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AD85F99E-2B94-43CC-8FA9-C87C4705C3A0}"/>
              </a:ext>
            </a:extLst>
          </p:cNvPr>
          <p:cNvSpPr/>
          <p:nvPr/>
        </p:nvSpPr>
        <p:spPr>
          <a:xfrm>
            <a:off x="8002451" y="5581164"/>
            <a:ext cx="2032701" cy="2670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28" name="타원 27">
            <a:extLst>
              <a:ext uri="{FF2B5EF4-FFF2-40B4-BE49-F238E27FC236}">
                <a16:creationId xmlns:a16="http://schemas.microsoft.com/office/drawing/2014/main" id="{6CA0A369-DBDC-46BD-B8A5-E38563047E2C}"/>
              </a:ext>
            </a:extLst>
          </p:cNvPr>
          <p:cNvSpPr/>
          <p:nvPr/>
        </p:nvSpPr>
        <p:spPr>
          <a:xfrm>
            <a:off x="9646155" y="5410200"/>
            <a:ext cx="264634" cy="2646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6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665170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54505" y="922095"/>
            <a:ext cx="3318018" cy="415498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50" dirty="0">
                <a:latin typeface="Calibri" panose="020F0502020204030204" pitchFamily="34" charset="0"/>
                <a:cs typeface="Calibri" panose="020F0502020204030204" pitchFamily="34" charset="0"/>
              </a:rPr>
              <a:t>Add new profile on your client, refer to the guide below</a:t>
            </a:r>
          </a:p>
          <a:p>
            <a:pPr algn="ctr"/>
            <a:r>
              <a:rPr lang="ko-KR" altLang="en-US" sz="1050" dirty="0">
                <a:latin typeface="Calibri" panose="020F0502020204030204" pitchFamily="34" charset="0"/>
                <a:cs typeface="Calibri" panose="020F0502020204030204" pitchFamily="34" charset="0"/>
              </a:rPr>
              <a:t>안내에 따라 새 프로필을 추가합니다</a:t>
            </a:r>
            <a:r>
              <a:rPr lang="en-US" altLang="ko-KR" sz="105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112905" y="237664"/>
            <a:ext cx="16012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/>
              <a:t>Step 4</a:t>
            </a:r>
            <a:endParaRPr lang="ko-KR" altLang="en-US" sz="3600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/>
          <a:srcRect l="1598" t="1283"/>
          <a:stretch/>
        </p:blipFill>
        <p:spPr>
          <a:xfrm>
            <a:off x="1019372" y="1337593"/>
            <a:ext cx="2132600" cy="2260273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3"/>
          <a:srcRect l="695" t="1507" r="2120" b="894"/>
          <a:stretch/>
        </p:blipFill>
        <p:spPr>
          <a:xfrm>
            <a:off x="1604289" y="1931257"/>
            <a:ext cx="2227834" cy="16237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6678" y="2709644"/>
            <a:ext cx="3491598" cy="1545218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70371" y="4376253"/>
            <a:ext cx="4017478" cy="2283619"/>
          </a:xfrm>
          <a:prstGeom prst="rect">
            <a:avLst/>
          </a:prstGeom>
        </p:spPr>
      </p:pic>
      <p:sp>
        <p:nvSpPr>
          <p:cNvPr id="21" name="직사각형 20"/>
          <p:cNvSpPr/>
          <p:nvPr/>
        </p:nvSpPr>
        <p:spPr>
          <a:xfrm>
            <a:off x="953035" y="1447388"/>
            <a:ext cx="353513" cy="2482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1200634" y="1614554"/>
            <a:ext cx="745993" cy="1991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3151972" y="2153969"/>
            <a:ext cx="680151" cy="29713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5116651" y="3606179"/>
            <a:ext cx="371198" cy="2670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4580149" y="6445212"/>
            <a:ext cx="407324" cy="21466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68784" y="4934107"/>
            <a:ext cx="3184782" cy="1493506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7"/>
          <a:srcRect l="894" t="935" r="1437" b="1799"/>
          <a:stretch/>
        </p:blipFill>
        <p:spPr>
          <a:xfrm>
            <a:off x="6565155" y="1696533"/>
            <a:ext cx="3358342" cy="2427316"/>
          </a:xfrm>
          <a:prstGeom prst="rect">
            <a:avLst/>
          </a:prstGeom>
        </p:spPr>
      </p:pic>
      <p:sp>
        <p:nvSpPr>
          <p:cNvPr id="28" name="직사각형 27"/>
          <p:cNvSpPr/>
          <p:nvPr/>
        </p:nvSpPr>
        <p:spPr>
          <a:xfrm>
            <a:off x="9349528" y="6112690"/>
            <a:ext cx="605096" cy="2406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9318401" y="3716149"/>
            <a:ext cx="605096" cy="34046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62172" y="1418603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File</a:t>
            </a:r>
            <a:endParaRPr lang="ko-KR" alt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1648432" y="1593562"/>
            <a:ext cx="1275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Manage profile</a:t>
            </a:r>
            <a:endParaRPr lang="ko-KR" altLang="en-US" sz="1200" dirty="0"/>
          </a:p>
        </p:txBody>
      </p:sp>
      <p:sp>
        <p:nvSpPr>
          <p:cNvPr id="33" name="TextBox 32"/>
          <p:cNvSpPr txBox="1"/>
          <p:nvPr/>
        </p:nvSpPr>
        <p:spPr>
          <a:xfrm>
            <a:off x="3712399" y="2153968"/>
            <a:ext cx="1275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Add profile</a:t>
            </a:r>
            <a:endParaRPr lang="ko-KR" altLang="en-US" sz="1200" dirty="0"/>
          </a:p>
        </p:txBody>
      </p:sp>
      <p:sp>
        <p:nvSpPr>
          <p:cNvPr id="34" name="TextBox 33"/>
          <p:cNvSpPr txBox="1"/>
          <p:nvPr/>
        </p:nvSpPr>
        <p:spPr>
          <a:xfrm>
            <a:off x="4896765" y="3989355"/>
            <a:ext cx="1275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Add profile</a:t>
            </a:r>
            <a:endParaRPr lang="ko-KR" altLang="en-US" sz="1200" dirty="0"/>
          </a:p>
        </p:txBody>
      </p:sp>
      <p:pic>
        <p:nvPicPr>
          <p:cNvPr id="35" name="그림 34"/>
          <p:cNvPicPr>
            <a:picLocks noChangeAspect="1"/>
          </p:cNvPicPr>
          <p:nvPr/>
        </p:nvPicPr>
        <p:blipFill rotWithShape="1">
          <a:blip r:embed="rId8"/>
          <a:srcRect r="29297" b="25996"/>
          <a:stretch/>
        </p:blipFill>
        <p:spPr>
          <a:xfrm>
            <a:off x="3842477" y="4633049"/>
            <a:ext cx="2134248" cy="1351216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37" name="직선 화살표 연결선 36"/>
          <p:cNvCxnSpPr/>
          <p:nvPr/>
        </p:nvCxnSpPr>
        <p:spPr>
          <a:xfrm flipV="1">
            <a:off x="3151972" y="4829695"/>
            <a:ext cx="690505" cy="1044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타원 37"/>
          <p:cNvSpPr/>
          <p:nvPr/>
        </p:nvSpPr>
        <p:spPr>
          <a:xfrm>
            <a:off x="820718" y="1139577"/>
            <a:ext cx="264634" cy="2646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1</a:t>
            </a:r>
            <a:endParaRPr lang="ko-KR" altLang="en-US" sz="1200" dirty="0"/>
          </a:p>
        </p:txBody>
      </p:sp>
      <p:sp>
        <p:nvSpPr>
          <p:cNvPr id="39" name="타원 38"/>
          <p:cNvSpPr/>
          <p:nvPr/>
        </p:nvSpPr>
        <p:spPr>
          <a:xfrm>
            <a:off x="1582095" y="1340556"/>
            <a:ext cx="264634" cy="2646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2</a:t>
            </a:r>
            <a:endParaRPr lang="ko-KR" altLang="en-US" sz="1200" dirty="0"/>
          </a:p>
        </p:txBody>
      </p:sp>
      <p:sp>
        <p:nvSpPr>
          <p:cNvPr id="40" name="타원 39"/>
          <p:cNvSpPr/>
          <p:nvPr/>
        </p:nvSpPr>
        <p:spPr>
          <a:xfrm>
            <a:off x="3438604" y="1890546"/>
            <a:ext cx="264634" cy="2646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3</a:t>
            </a:r>
            <a:endParaRPr lang="ko-KR" altLang="en-US" sz="1200" dirty="0"/>
          </a:p>
        </p:txBody>
      </p:sp>
      <p:sp>
        <p:nvSpPr>
          <p:cNvPr id="41" name="타원 40"/>
          <p:cNvSpPr/>
          <p:nvPr/>
        </p:nvSpPr>
        <p:spPr>
          <a:xfrm>
            <a:off x="5311830" y="3332928"/>
            <a:ext cx="264634" cy="2646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4</a:t>
            </a:r>
            <a:endParaRPr lang="ko-KR" altLang="en-US" sz="1200" dirty="0"/>
          </a:p>
        </p:txBody>
      </p:sp>
      <p:sp>
        <p:nvSpPr>
          <p:cNvPr id="42" name="타원 41"/>
          <p:cNvSpPr/>
          <p:nvPr/>
        </p:nvSpPr>
        <p:spPr>
          <a:xfrm>
            <a:off x="4254505" y="6523663"/>
            <a:ext cx="264634" cy="2646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6</a:t>
            </a:r>
            <a:endParaRPr lang="ko-KR" altLang="en-US" sz="1200" dirty="0"/>
          </a:p>
        </p:txBody>
      </p:sp>
      <p:sp>
        <p:nvSpPr>
          <p:cNvPr id="43" name="직사각형 42"/>
          <p:cNvSpPr/>
          <p:nvPr/>
        </p:nvSpPr>
        <p:spPr>
          <a:xfrm>
            <a:off x="2195733" y="4870211"/>
            <a:ext cx="1087793" cy="21466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45" name="타원 44"/>
          <p:cNvSpPr/>
          <p:nvPr/>
        </p:nvSpPr>
        <p:spPr>
          <a:xfrm>
            <a:off x="2474995" y="5124099"/>
            <a:ext cx="264634" cy="2646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5</a:t>
            </a:r>
            <a:endParaRPr lang="ko-KR" altLang="en-US" sz="1200" dirty="0"/>
          </a:p>
        </p:txBody>
      </p:sp>
      <p:sp>
        <p:nvSpPr>
          <p:cNvPr id="46" name="타원 45"/>
          <p:cNvSpPr/>
          <p:nvPr/>
        </p:nvSpPr>
        <p:spPr>
          <a:xfrm>
            <a:off x="7440206" y="5124099"/>
            <a:ext cx="264634" cy="2646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7</a:t>
            </a:r>
            <a:endParaRPr lang="ko-KR" altLang="en-US" sz="1200" dirty="0"/>
          </a:p>
        </p:txBody>
      </p:sp>
      <p:sp>
        <p:nvSpPr>
          <p:cNvPr id="47" name="타원 46"/>
          <p:cNvSpPr/>
          <p:nvPr/>
        </p:nvSpPr>
        <p:spPr>
          <a:xfrm>
            <a:off x="9788932" y="5826295"/>
            <a:ext cx="264634" cy="2646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8</a:t>
            </a:r>
            <a:endParaRPr lang="ko-KR" altLang="en-US" sz="1200" dirty="0"/>
          </a:p>
        </p:txBody>
      </p:sp>
      <p:sp>
        <p:nvSpPr>
          <p:cNvPr id="48" name="타원 47"/>
          <p:cNvSpPr/>
          <p:nvPr/>
        </p:nvSpPr>
        <p:spPr>
          <a:xfrm>
            <a:off x="9656615" y="3404362"/>
            <a:ext cx="264634" cy="2646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9</a:t>
            </a:r>
            <a:endParaRPr lang="ko-KR" altLang="en-US" sz="1200" dirty="0"/>
          </a:p>
        </p:txBody>
      </p:sp>
      <p:cxnSp>
        <p:nvCxnSpPr>
          <p:cNvPr id="50" name="구부러진 연결선 49"/>
          <p:cNvCxnSpPr>
            <a:stCxn id="38" idx="6"/>
            <a:endCxn id="39" idx="1"/>
          </p:cNvCxnSpPr>
          <p:nvPr/>
        </p:nvCxnSpPr>
        <p:spPr>
          <a:xfrm>
            <a:off x="1085352" y="1271894"/>
            <a:ext cx="535498" cy="107417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구부러진 연결선 50"/>
          <p:cNvCxnSpPr>
            <a:stCxn id="39" idx="6"/>
            <a:endCxn id="40" idx="1"/>
          </p:cNvCxnSpPr>
          <p:nvPr/>
        </p:nvCxnSpPr>
        <p:spPr>
          <a:xfrm>
            <a:off x="1846729" y="1472873"/>
            <a:ext cx="1630630" cy="456428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구부러진 연결선 53"/>
          <p:cNvCxnSpPr>
            <a:stCxn id="40" idx="5"/>
            <a:endCxn id="41" idx="2"/>
          </p:cNvCxnSpPr>
          <p:nvPr/>
        </p:nvCxnSpPr>
        <p:spPr>
          <a:xfrm rot="16200000" flipH="1">
            <a:off x="3813746" y="1967161"/>
            <a:ext cx="1348820" cy="1647347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구부러진 연결선 57"/>
          <p:cNvCxnSpPr>
            <a:stCxn id="41" idx="3"/>
            <a:endCxn id="45" idx="0"/>
          </p:cNvCxnSpPr>
          <p:nvPr/>
        </p:nvCxnSpPr>
        <p:spPr>
          <a:xfrm rot="5400000">
            <a:off x="3196303" y="2969817"/>
            <a:ext cx="1565292" cy="274327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구부러진 연결선 60"/>
          <p:cNvCxnSpPr>
            <a:stCxn id="45" idx="4"/>
            <a:endCxn id="42" idx="2"/>
          </p:cNvCxnSpPr>
          <p:nvPr/>
        </p:nvCxnSpPr>
        <p:spPr>
          <a:xfrm rot="16200000" flipH="1">
            <a:off x="2797285" y="5198759"/>
            <a:ext cx="1267247" cy="1647193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구부러진 연결선 64"/>
          <p:cNvCxnSpPr>
            <a:cxnSpLocks/>
            <a:stCxn id="42" idx="6"/>
            <a:endCxn id="46" idx="1"/>
          </p:cNvCxnSpPr>
          <p:nvPr/>
        </p:nvCxnSpPr>
        <p:spPr>
          <a:xfrm flipV="1">
            <a:off x="4519139" y="5162854"/>
            <a:ext cx="2959822" cy="1493126"/>
          </a:xfrm>
          <a:prstGeom prst="curvedConnector4">
            <a:avLst>
              <a:gd name="adj1" fmla="val 49345"/>
              <a:gd name="adj2" fmla="val 11790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구부러진 연결선 67"/>
          <p:cNvCxnSpPr>
            <a:stCxn id="46" idx="6"/>
            <a:endCxn id="47" idx="2"/>
          </p:cNvCxnSpPr>
          <p:nvPr/>
        </p:nvCxnSpPr>
        <p:spPr>
          <a:xfrm>
            <a:off x="7704840" y="5256416"/>
            <a:ext cx="2084092" cy="702196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구부러진 연결선 70"/>
          <p:cNvCxnSpPr>
            <a:stCxn id="47" idx="6"/>
            <a:endCxn id="48" idx="6"/>
          </p:cNvCxnSpPr>
          <p:nvPr/>
        </p:nvCxnSpPr>
        <p:spPr>
          <a:xfrm flipH="1" flipV="1">
            <a:off x="9921249" y="3536679"/>
            <a:ext cx="132317" cy="2421933"/>
          </a:xfrm>
          <a:prstGeom prst="curvedConnector3">
            <a:avLst>
              <a:gd name="adj1" fmla="val -17276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그림 7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170153" y="809614"/>
            <a:ext cx="1792628" cy="1591151"/>
          </a:xfrm>
          <a:prstGeom prst="rect">
            <a:avLst/>
          </a:prstGeom>
        </p:spPr>
      </p:pic>
      <p:sp>
        <p:nvSpPr>
          <p:cNvPr id="75" name="타원 74"/>
          <p:cNvSpPr/>
          <p:nvPr/>
        </p:nvSpPr>
        <p:spPr>
          <a:xfrm>
            <a:off x="10784675" y="1858443"/>
            <a:ext cx="509340" cy="5093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10</a:t>
            </a:r>
            <a:endParaRPr lang="ko-KR" altLang="en-US" sz="12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7AC4A04-9A47-4D28-A1D8-D463216CF33C}"/>
              </a:ext>
            </a:extLst>
          </p:cNvPr>
          <p:cNvSpPr txBox="1"/>
          <p:nvPr/>
        </p:nvSpPr>
        <p:spPr>
          <a:xfrm>
            <a:off x="7055605" y="6427205"/>
            <a:ext cx="52616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/>
              <a:t>*</a:t>
            </a:r>
            <a:r>
              <a:rPr lang="ko-KR" altLang="en-US" sz="800" dirty="0"/>
              <a:t>접속에 문제가 있는 경우 </a:t>
            </a:r>
            <a:r>
              <a:rPr lang="ko-KR" altLang="en-US" sz="800" dirty="0" err="1"/>
              <a:t>젠데스크</a:t>
            </a:r>
            <a:r>
              <a:rPr lang="en-US" altLang="ko-KR" sz="800" dirty="0"/>
              <a:t>(</a:t>
            </a:r>
            <a:r>
              <a:rPr lang="en-US" altLang="ko-KR" sz="800" dirty="0">
                <a:hlinkClick r:id="rId10"/>
              </a:rPr>
              <a:t>https://star-pjt.zendesk.com</a:t>
            </a:r>
            <a:r>
              <a:rPr lang="en-US" altLang="ko-KR" sz="800" dirty="0"/>
              <a:t>)</a:t>
            </a:r>
            <a:r>
              <a:rPr lang="ko-KR" altLang="en-US" sz="800" dirty="0"/>
              <a:t>에 혹은 </a:t>
            </a:r>
            <a:r>
              <a:rPr lang="en-US" altLang="ko-KR" sz="800" dirty="0"/>
              <a:t>BIM </a:t>
            </a:r>
            <a:r>
              <a:rPr lang="ko-KR" altLang="en-US" sz="800" dirty="0"/>
              <a:t>관리자에게 문의하세요</a:t>
            </a:r>
            <a:r>
              <a:rPr lang="en-US" altLang="ko-KR" sz="800" dirty="0"/>
              <a:t>.</a:t>
            </a:r>
          </a:p>
          <a:p>
            <a:r>
              <a:rPr lang="en-US" altLang="ko-KR" sz="800" dirty="0"/>
              <a:t>*For connection issues, please leave a ticket at </a:t>
            </a:r>
            <a:r>
              <a:rPr lang="en-US" altLang="ko-KR" sz="800" dirty="0">
                <a:hlinkClick r:id="rId10"/>
              </a:rPr>
              <a:t>https://star-pjt.zendesk.com</a:t>
            </a:r>
            <a:r>
              <a:rPr lang="en-US" altLang="ko-KR" sz="800" dirty="0"/>
              <a:t> OR contact your BIM manager.</a:t>
            </a:r>
            <a:endParaRPr lang="ko-KR" altLang="en-US" sz="8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25C394E-C165-4E4B-8788-232A0501E769}"/>
              </a:ext>
            </a:extLst>
          </p:cNvPr>
          <p:cNvSpPr txBox="1"/>
          <p:nvPr/>
        </p:nvSpPr>
        <p:spPr>
          <a:xfrm>
            <a:off x="953035" y="915787"/>
            <a:ext cx="535498" cy="2616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FFFF00"/>
                </a:solidFill>
              </a:rPr>
              <a:t>Click</a:t>
            </a:r>
            <a:endParaRPr lang="ko-KR" altLang="en-US" sz="1100" dirty="0">
              <a:solidFill>
                <a:srgbClr val="FFFF00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E586121-4D23-4051-A97F-51FF1B55266E}"/>
              </a:ext>
            </a:extLst>
          </p:cNvPr>
          <p:cNvSpPr txBox="1"/>
          <p:nvPr/>
        </p:nvSpPr>
        <p:spPr>
          <a:xfrm>
            <a:off x="1759530" y="1196465"/>
            <a:ext cx="535498" cy="2616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FFFF00"/>
                </a:solidFill>
              </a:rPr>
              <a:t>Click</a:t>
            </a:r>
            <a:endParaRPr lang="ko-KR" altLang="en-US" sz="1100" dirty="0">
              <a:solidFill>
                <a:srgbClr val="FFFF00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6F15FDD-6AE0-4900-AD2D-6A4369AAA0F4}"/>
              </a:ext>
            </a:extLst>
          </p:cNvPr>
          <p:cNvSpPr txBox="1"/>
          <p:nvPr/>
        </p:nvSpPr>
        <p:spPr>
          <a:xfrm>
            <a:off x="3593353" y="1703265"/>
            <a:ext cx="535498" cy="2616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FFFF00"/>
                </a:solidFill>
              </a:rPr>
              <a:t>Click</a:t>
            </a:r>
            <a:endParaRPr lang="ko-KR" altLang="en-US" sz="1100" dirty="0">
              <a:solidFill>
                <a:srgbClr val="FFFF00"/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A5A37C1-B3CA-4A2A-ADAE-775CA857CBFD}"/>
              </a:ext>
            </a:extLst>
          </p:cNvPr>
          <p:cNvSpPr txBox="1"/>
          <p:nvPr/>
        </p:nvSpPr>
        <p:spPr>
          <a:xfrm>
            <a:off x="5446094" y="3190078"/>
            <a:ext cx="535498" cy="2616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FFFF00"/>
                </a:solidFill>
              </a:rPr>
              <a:t>Click</a:t>
            </a:r>
            <a:endParaRPr lang="ko-KR" altLang="en-US" sz="1100" dirty="0">
              <a:solidFill>
                <a:srgbClr val="FFFF00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E4D24C4-F34B-44EB-B603-CC81918A605B}"/>
              </a:ext>
            </a:extLst>
          </p:cNvPr>
          <p:cNvSpPr txBox="1"/>
          <p:nvPr/>
        </p:nvSpPr>
        <p:spPr>
          <a:xfrm>
            <a:off x="359767" y="5410612"/>
            <a:ext cx="3246190" cy="43088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FFFF00"/>
                </a:solidFill>
              </a:rPr>
              <a:t>Select the attachment on your local device</a:t>
            </a:r>
          </a:p>
          <a:p>
            <a:r>
              <a:rPr lang="ko-KR" altLang="en-US" sz="1100" dirty="0">
                <a:solidFill>
                  <a:srgbClr val="FFFF00"/>
                </a:solidFill>
              </a:rPr>
              <a:t>이메일 첨부 파일을 다운받은 후</a:t>
            </a:r>
            <a:r>
              <a:rPr lang="en-US" altLang="ko-KR" sz="1100" dirty="0">
                <a:solidFill>
                  <a:srgbClr val="FFFF00"/>
                </a:solidFill>
              </a:rPr>
              <a:t>, </a:t>
            </a:r>
            <a:r>
              <a:rPr lang="ko-KR" altLang="en-US" sz="1100" dirty="0">
                <a:solidFill>
                  <a:srgbClr val="FFFF00"/>
                </a:solidFill>
              </a:rPr>
              <a:t>선택하세요</a:t>
            </a:r>
            <a:r>
              <a:rPr lang="en-US" altLang="ko-KR" sz="1100" dirty="0">
                <a:solidFill>
                  <a:srgbClr val="FFFF00"/>
                </a:solidFill>
              </a:rPr>
              <a:t>.</a:t>
            </a:r>
            <a:endParaRPr lang="ko-KR" altLang="en-US" sz="1100" dirty="0">
              <a:solidFill>
                <a:srgbClr val="FFFF00"/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191969D-98B8-4FF6-AEB7-BA56775DD704}"/>
              </a:ext>
            </a:extLst>
          </p:cNvPr>
          <p:cNvSpPr txBox="1"/>
          <p:nvPr/>
        </p:nvSpPr>
        <p:spPr>
          <a:xfrm>
            <a:off x="4776332" y="6596390"/>
            <a:ext cx="535498" cy="2616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FFFF00"/>
                </a:solidFill>
              </a:rPr>
              <a:t>Click</a:t>
            </a:r>
            <a:endParaRPr lang="ko-KR" altLang="en-US" sz="1100" dirty="0">
              <a:solidFill>
                <a:srgbClr val="FFFF00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BE14F7E-4067-4077-84D8-5FC56705E9DE}"/>
              </a:ext>
            </a:extLst>
          </p:cNvPr>
          <p:cNvSpPr txBox="1"/>
          <p:nvPr/>
        </p:nvSpPr>
        <p:spPr>
          <a:xfrm>
            <a:off x="7647675" y="4842497"/>
            <a:ext cx="3341451" cy="43088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FFFF00"/>
                </a:solidFill>
              </a:rPr>
              <a:t>Enter</a:t>
            </a:r>
            <a:r>
              <a:rPr lang="ko-KR" altLang="en-US" sz="1100" dirty="0">
                <a:solidFill>
                  <a:srgbClr val="FFFF00"/>
                </a:solidFill>
              </a:rPr>
              <a:t> </a:t>
            </a:r>
            <a:r>
              <a:rPr lang="en-US" altLang="ko-KR" sz="1100" dirty="0">
                <a:solidFill>
                  <a:srgbClr val="FFFF00"/>
                </a:solidFill>
              </a:rPr>
              <a:t>your</a:t>
            </a:r>
            <a:r>
              <a:rPr lang="ko-KR" altLang="en-US" sz="1100" dirty="0">
                <a:solidFill>
                  <a:srgbClr val="FFFF00"/>
                </a:solidFill>
              </a:rPr>
              <a:t> </a:t>
            </a:r>
            <a:r>
              <a:rPr lang="en-US" altLang="ko-KR" sz="1100" dirty="0">
                <a:solidFill>
                  <a:srgbClr val="FFFF00"/>
                </a:solidFill>
              </a:rPr>
              <a:t>profile name at your preference</a:t>
            </a:r>
          </a:p>
          <a:p>
            <a:r>
              <a:rPr lang="ko-KR" altLang="en-US" sz="1100" dirty="0">
                <a:solidFill>
                  <a:srgbClr val="FFFF00"/>
                </a:solidFill>
              </a:rPr>
              <a:t>해당 프로필의 명칭을 지어주세요</a:t>
            </a:r>
            <a:r>
              <a:rPr lang="en-US" altLang="ko-KR" sz="1100" dirty="0">
                <a:solidFill>
                  <a:srgbClr val="FFFF00"/>
                </a:solidFill>
              </a:rPr>
              <a:t>.</a:t>
            </a:r>
            <a:endParaRPr lang="ko-KR" altLang="en-US" sz="1100" dirty="0">
              <a:solidFill>
                <a:srgbClr val="FFFF00"/>
              </a:solidFill>
            </a:endParaRPr>
          </a:p>
        </p:txBody>
      </p:sp>
      <p:sp>
        <p:nvSpPr>
          <p:cNvPr id="62" name="직사각형 61">
            <a:extLst>
              <a:ext uri="{FF2B5EF4-FFF2-40B4-BE49-F238E27FC236}">
                <a16:creationId xmlns:a16="http://schemas.microsoft.com/office/drawing/2014/main" id="{0BC65466-6FF8-44B1-A882-AC31AB8CAAD6}"/>
              </a:ext>
            </a:extLst>
          </p:cNvPr>
          <p:cNvSpPr/>
          <p:nvPr/>
        </p:nvSpPr>
        <p:spPr>
          <a:xfrm>
            <a:off x="6928048" y="5364782"/>
            <a:ext cx="512158" cy="21466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94E31DB-2300-490E-B45C-D32E0E729B93}"/>
              </a:ext>
            </a:extLst>
          </p:cNvPr>
          <p:cNvSpPr txBox="1"/>
          <p:nvPr/>
        </p:nvSpPr>
        <p:spPr>
          <a:xfrm>
            <a:off x="10110731" y="5822305"/>
            <a:ext cx="535498" cy="2616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FFFF00"/>
                </a:solidFill>
              </a:rPr>
              <a:t>Click</a:t>
            </a:r>
            <a:endParaRPr lang="ko-KR" altLang="en-US" sz="1100" dirty="0">
              <a:solidFill>
                <a:srgbClr val="FFFF00"/>
              </a:solidFill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AD07613D-D5DF-4AF7-B3C7-D429D763BA56}"/>
              </a:ext>
            </a:extLst>
          </p:cNvPr>
          <p:cNvSpPr txBox="1"/>
          <p:nvPr/>
        </p:nvSpPr>
        <p:spPr>
          <a:xfrm>
            <a:off x="9686875" y="3892601"/>
            <a:ext cx="535498" cy="2616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FFFF00"/>
                </a:solidFill>
              </a:rPr>
              <a:t>Click</a:t>
            </a:r>
            <a:endParaRPr lang="ko-KR" altLang="en-US" sz="1100" dirty="0">
              <a:solidFill>
                <a:srgbClr val="FFFF00"/>
              </a:solidFill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C210D42-6B7C-49AB-9C0B-68BCD32B7BCA}"/>
              </a:ext>
            </a:extLst>
          </p:cNvPr>
          <p:cNvSpPr txBox="1"/>
          <p:nvPr/>
        </p:nvSpPr>
        <p:spPr>
          <a:xfrm>
            <a:off x="10316813" y="2411354"/>
            <a:ext cx="1509153" cy="60016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GB" altLang="ko-KR" sz="1100" dirty="0">
                <a:solidFill>
                  <a:srgbClr val="FFFF00"/>
                </a:solidFill>
              </a:rPr>
              <a:t>If you see this screen, you’re good.</a:t>
            </a:r>
          </a:p>
          <a:p>
            <a:r>
              <a:rPr lang="ko-KR" altLang="en-US" sz="1100" dirty="0">
                <a:solidFill>
                  <a:srgbClr val="FFFF00"/>
                </a:solidFill>
              </a:rPr>
              <a:t>등록 완료 화면</a:t>
            </a:r>
          </a:p>
        </p:txBody>
      </p:sp>
      <p:cxnSp>
        <p:nvCxnSpPr>
          <p:cNvPr id="67" name="구부러진 연결선 70">
            <a:extLst>
              <a:ext uri="{FF2B5EF4-FFF2-40B4-BE49-F238E27FC236}">
                <a16:creationId xmlns:a16="http://schemas.microsoft.com/office/drawing/2014/main" id="{FDC8778E-9EA2-4ACC-8BB9-25F5DED93BF5}"/>
              </a:ext>
            </a:extLst>
          </p:cNvPr>
          <p:cNvCxnSpPr>
            <a:cxnSpLocks/>
            <a:stCxn id="48" idx="0"/>
            <a:endCxn id="75" idx="2"/>
          </p:cNvCxnSpPr>
          <p:nvPr/>
        </p:nvCxnSpPr>
        <p:spPr>
          <a:xfrm rot="5400000" flipH="1" flipV="1">
            <a:off x="9641179" y="2260867"/>
            <a:ext cx="1291249" cy="995743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직사각형 68">
            <a:extLst>
              <a:ext uri="{FF2B5EF4-FFF2-40B4-BE49-F238E27FC236}">
                <a16:creationId xmlns:a16="http://schemas.microsoft.com/office/drawing/2014/main" id="{6CAE5CF1-5E3F-44BC-B32B-7F3D5E354B8F}"/>
              </a:ext>
            </a:extLst>
          </p:cNvPr>
          <p:cNvSpPr/>
          <p:nvPr/>
        </p:nvSpPr>
        <p:spPr>
          <a:xfrm>
            <a:off x="4034228" y="4677546"/>
            <a:ext cx="1826992" cy="21466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946E3030-317B-4B91-84B6-338FCBF1E0B8}"/>
              </a:ext>
            </a:extLst>
          </p:cNvPr>
          <p:cNvSpPr txBox="1"/>
          <p:nvPr/>
        </p:nvSpPr>
        <p:spPr>
          <a:xfrm>
            <a:off x="9670551" y="6184163"/>
            <a:ext cx="1275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Add profile</a:t>
            </a:r>
            <a:endParaRPr lang="ko-KR" altLang="en-US" sz="1200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6254B525-5DBD-43B5-9823-AB4A5D071925}"/>
              </a:ext>
            </a:extLst>
          </p:cNvPr>
          <p:cNvSpPr txBox="1"/>
          <p:nvPr/>
        </p:nvSpPr>
        <p:spPr>
          <a:xfrm>
            <a:off x="8835657" y="3850088"/>
            <a:ext cx="1275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Confirm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789305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Google Shape;204;p11">
            <a:extLst>
              <a:ext uri="{FF2B5EF4-FFF2-40B4-BE49-F238E27FC236}">
                <a16:creationId xmlns:a16="http://schemas.microsoft.com/office/drawing/2014/main" id="{3B4693BE-6317-D52E-6C0B-4005154E2AC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60833" y="3139750"/>
            <a:ext cx="2660322" cy="1670008"/>
          </a:xfrm>
          <a:prstGeom prst="rect">
            <a:avLst/>
          </a:prstGeom>
          <a:noFill/>
          <a:ln w="9525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17DDED5-6524-4491-BF65-F46364D9EF4F}"/>
              </a:ext>
            </a:extLst>
          </p:cNvPr>
          <p:cNvSpPr txBox="1"/>
          <p:nvPr/>
        </p:nvSpPr>
        <p:spPr>
          <a:xfrm>
            <a:off x="7055604" y="6427205"/>
            <a:ext cx="52268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/>
              <a:t>*</a:t>
            </a:r>
            <a:r>
              <a:rPr lang="ko-KR" altLang="en-US" sz="800" dirty="0"/>
              <a:t>접속에 문제가 있는 경우 </a:t>
            </a:r>
            <a:r>
              <a:rPr lang="ko-KR" altLang="en-US" sz="800" dirty="0" err="1"/>
              <a:t>젠데스크</a:t>
            </a:r>
            <a:r>
              <a:rPr lang="en-US" altLang="ko-KR" sz="800" dirty="0"/>
              <a:t>(</a:t>
            </a:r>
            <a:r>
              <a:rPr lang="en-US" altLang="ko-KR" sz="800" dirty="0">
                <a:hlinkClick r:id="rId3"/>
              </a:rPr>
              <a:t>https://star-pjt.zendesk.com</a:t>
            </a:r>
            <a:r>
              <a:rPr lang="en-US" altLang="ko-KR" sz="800" dirty="0"/>
              <a:t>)</a:t>
            </a:r>
            <a:r>
              <a:rPr lang="ko-KR" altLang="en-US" sz="800" dirty="0"/>
              <a:t>에 혹은 </a:t>
            </a:r>
            <a:r>
              <a:rPr lang="en-US" altLang="ko-KR" sz="800" dirty="0"/>
              <a:t>BIM </a:t>
            </a:r>
            <a:r>
              <a:rPr lang="ko-KR" altLang="en-US" sz="800" dirty="0"/>
              <a:t>관리자에게 문의하세요</a:t>
            </a:r>
            <a:r>
              <a:rPr lang="en-US" altLang="ko-KR" sz="800" dirty="0"/>
              <a:t>.</a:t>
            </a:r>
          </a:p>
          <a:p>
            <a:r>
              <a:rPr lang="en-US" altLang="ko-KR" sz="800" dirty="0"/>
              <a:t>*For connection issues, please leave a ticket at </a:t>
            </a:r>
            <a:r>
              <a:rPr lang="en-US" altLang="ko-KR" sz="800" dirty="0">
                <a:hlinkClick r:id="rId3"/>
              </a:rPr>
              <a:t>https://star-pjt.zendesk.com</a:t>
            </a:r>
            <a:r>
              <a:rPr lang="en-US" altLang="ko-KR" sz="800" dirty="0"/>
              <a:t> OR contact your BIM manager.</a:t>
            </a:r>
            <a:endParaRPr lang="ko-KR" altLang="en-US" sz="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C8D0FF-A167-4AB3-B5ED-CC2F49D50D52}"/>
              </a:ext>
            </a:extLst>
          </p:cNvPr>
          <p:cNvSpPr txBox="1"/>
          <p:nvPr/>
        </p:nvSpPr>
        <p:spPr>
          <a:xfrm>
            <a:off x="4254505" y="922095"/>
            <a:ext cx="3318018" cy="415498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50" dirty="0">
                <a:latin typeface="Calibri" panose="020F0502020204030204" pitchFamily="34" charset="0"/>
                <a:cs typeface="Calibri" panose="020F0502020204030204" pitchFamily="34" charset="0"/>
              </a:rPr>
              <a:t>Add new profile on your client, refer to the guide below</a:t>
            </a:r>
          </a:p>
          <a:p>
            <a:pPr algn="ctr"/>
            <a:r>
              <a:rPr lang="ko-KR" altLang="en-US" sz="1050" dirty="0">
                <a:latin typeface="Calibri" panose="020F0502020204030204" pitchFamily="34" charset="0"/>
                <a:cs typeface="Calibri" panose="020F0502020204030204" pitchFamily="34" charset="0"/>
              </a:rPr>
              <a:t>안내에 따라 새 프로필을 추가합니다</a:t>
            </a:r>
            <a:r>
              <a:rPr lang="en-US" altLang="ko-KR" sz="105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BCDC6B-8C66-4E94-ABE4-F08037EA1128}"/>
              </a:ext>
            </a:extLst>
          </p:cNvPr>
          <p:cNvSpPr txBox="1"/>
          <p:nvPr/>
        </p:nvSpPr>
        <p:spPr>
          <a:xfrm>
            <a:off x="5112905" y="237664"/>
            <a:ext cx="16012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/>
              <a:t>Step 5</a:t>
            </a:r>
            <a:endParaRPr lang="ko-KR" altLang="en-US" sz="3600" dirty="0"/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EA478532-09B0-4AEF-9F35-3E22986B58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4048" y="1348720"/>
            <a:ext cx="1792628" cy="1591151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016E3075-2EDF-4AA5-AB5D-1910F950DD5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80" b="27037"/>
          <a:stretch/>
        </p:blipFill>
        <p:spPr>
          <a:xfrm>
            <a:off x="933992" y="5288931"/>
            <a:ext cx="2179213" cy="585061"/>
          </a:xfrm>
          <a:prstGeom prst="rect">
            <a:avLst/>
          </a:prstGeom>
        </p:spPr>
      </p:pic>
      <p:sp>
        <p:nvSpPr>
          <p:cNvPr id="13" name="직사각형 12">
            <a:extLst>
              <a:ext uri="{FF2B5EF4-FFF2-40B4-BE49-F238E27FC236}">
                <a16:creationId xmlns:a16="http://schemas.microsoft.com/office/drawing/2014/main" id="{AF25DCD3-F675-461A-9C0B-E7D6A1EB96E8}"/>
              </a:ext>
            </a:extLst>
          </p:cNvPr>
          <p:cNvSpPr/>
          <p:nvPr/>
        </p:nvSpPr>
        <p:spPr>
          <a:xfrm>
            <a:off x="2384806" y="2484651"/>
            <a:ext cx="680151" cy="29713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AAE5A7-90D3-4A78-996C-896A552BDBA7}"/>
              </a:ext>
            </a:extLst>
          </p:cNvPr>
          <p:cNvSpPr txBox="1"/>
          <p:nvPr/>
        </p:nvSpPr>
        <p:spPr>
          <a:xfrm>
            <a:off x="2590928" y="3256827"/>
            <a:ext cx="17551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/>
              <a:t>Log</a:t>
            </a:r>
            <a:r>
              <a:rPr lang="ko-KR" altLang="en-US" sz="800" dirty="0"/>
              <a:t> </a:t>
            </a:r>
            <a:r>
              <a:rPr lang="en-US" altLang="ko-KR" sz="800" dirty="0"/>
              <a:t>in</a:t>
            </a:r>
            <a:r>
              <a:rPr lang="ko-KR" altLang="en-US" sz="800" dirty="0"/>
              <a:t> </a:t>
            </a:r>
            <a:r>
              <a:rPr lang="en-US" altLang="ko-KR" sz="800" dirty="0"/>
              <a:t>to</a:t>
            </a:r>
            <a:r>
              <a:rPr lang="ko-KR" altLang="en-US" sz="800" dirty="0"/>
              <a:t> </a:t>
            </a:r>
            <a:r>
              <a:rPr lang="en-US" altLang="ko-KR" sz="800" dirty="0"/>
              <a:t>your</a:t>
            </a:r>
            <a:r>
              <a:rPr lang="ko-KR" altLang="en-US" sz="800" dirty="0"/>
              <a:t> </a:t>
            </a:r>
            <a:r>
              <a:rPr lang="en-US" altLang="ko-KR" sz="800" dirty="0"/>
              <a:t>corporate</a:t>
            </a:r>
            <a:r>
              <a:rPr lang="ko-KR" altLang="en-US" sz="800" dirty="0"/>
              <a:t> </a:t>
            </a:r>
            <a:r>
              <a:rPr lang="en-US" altLang="ko-KR" sz="800" dirty="0"/>
              <a:t>AD</a:t>
            </a:r>
            <a:endParaRPr lang="ko-KR" altLang="en-US" sz="8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9730778-F662-4C77-8867-87725FD69D29}"/>
              </a:ext>
            </a:extLst>
          </p:cNvPr>
          <p:cNvSpPr txBox="1"/>
          <p:nvPr/>
        </p:nvSpPr>
        <p:spPr>
          <a:xfrm>
            <a:off x="2573965" y="2633218"/>
            <a:ext cx="7775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/>
              <a:t>Connect</a:t>
            </a:r>
            <a:endParaRPr lang="ko-KR" altLang="en-US" sz="800" dirty="0"/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id="{809A00B2-2194-4C31-827F-658DCFA5C482}"/>
              </a:ext>
            </a:extLst>
          </p:cNvPr>
          <p:cNvSpPr/>
          <p:nvPr/>
        </p:nvSpPr>
        <p:spPr>
          <a:xfrm>
            <a:off x="2724881" y="2209813"/>
            <a:ext cx="264634" cy="2646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1</a:t>
            </a:r>
            <a:endParaRPr lang="ko-KR" altLang="en-US" sz="12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4297C44-98D9-4BBA-A772-AD75E288BAB2}"/>
              </a:ext>
            </a:extLst>
          </p:cNvPr>
          <p:cNvSpPr txBox="1"/>
          <p:nvPr/>
        </p:nvSpPr>
        <p:spPr>
          <a:xfrm>
            <a:off x="2977776" y="2193563"/>
            <a:ext cx="535498" cy="2616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FFFF00"/>
                </a:solidFill>
              </a:rPr>
              <a:t>Click</a:t>
            </a:r>
            <a:endParaRPr lang="ko-KR" altLang="en-US" sz="1100" dirty="0">
              <a:solidFill>
                <a:srgbClr val="FFFF00"/>
              </a:solidFill>
            </a:endParaRP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C9DB2C89-FB9D-4C8A-907B-A0EA5371260E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5" t="65992" r="51471" b="28842"/>
          <a:stretch/>
        </p:blipFill>
        <p:spPr>
          <a:xfrm>
            <a:off x="2162013" y="4247878"/>
            <a:ext cx="960895" cy="244099"/>
          </a:xfrm>
          <a:prstGeom prst="rect">
            <a:avLst/>
          </a:prstGeom>
        </p:spPr>
      </p:pic>
      <p:sp>
        <p:nvSpPr>
          <p:cNvPr id="26" name="직사각형 25">
            <a:extLst>
              <a:ext uri="{FF2B5EF4-FFF2-40B4-BE49-F238E27FC236}">
                <a16:creationId xmlns:a16="http://schemas.microsoft.com/office/drawing/2014/main" id="{A819179E-5642-4F69-8F55-6EC33D07A970}"/>
              </a:ext>
            </a:extLst>
          </p:cNvPr>
          <p:cNvSpPr/>
          <p:nvPr/>
        </p:nvSpPr>
        <p:spPr>
          <a:xfrm>
            <a:off x="2104115" y="3667032"/>
            <a:ext cx="2617040" cy="45685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22" name="타원 21">
            <a:extLst>
              <a:ext uri="{FF2B5EF4-FFF2-40B4-BE49-F238E27FC236}">
                <a16:creationId xmlns:a16="http://schemas.microsoft.com/office/drawing/2014/main" id="{D1D36847-360B-42EE-95F4-EF1D21D99260}"/>
              </a:ext>
            </a:extLst>
          </p:cNvPr>
          <p:cNvSpPr/>
          <p:nvPr/>
        </p:nvSpPr>
        <p:spPr>
          <a:xfrm>
            <a:off x="4072482" y="3534715"/>
            <a:ext cx="264634" cy="2646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2</a:t>
            </a:r>
            <a:endParaRPr lang="ko-KR" altLang="en-US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3E314BA-D286-46F5-97DF-25B941EF47F0}"/>
              </a:ext>
            </a:extLst>
          </p:cNvPr>
          <p:cNvSpPr txBox="1"/>
          <p:nvPr/>
        </p:nvSpPr>
        <p:spPr>
          <a:xfrm>
            <a:off x="4235132" y="3681720"/>
            <a:ext cx="2617040" cy="43088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FFFF00"/>
                </a:solidFill>
              </a:rPr>
              <a:t>Enter your username and password</a:t>
            </a:r>
          </a:p>
          <a:p>
            <a:r>
              <a:rPr lang="en-US" altLang="ko-KR" sz="1100" dirty="0">
                <a:solidFill>
                  <a:srgbClr val="FFFF00"/>
                </a:solidFill>
              </a:rPr>
              <a:t>VDI </a:t>
            </a:r>
            <a:r>
              <a:rPr lang="ko-KR" altLang="en-US" sz="1100" dirty="0">
                <a:solidFill>
                  <a:srgbClr val="FFFF00"/>
                </a:solidFill>
              </a:rPr>
              <a:t>접속 </a:t>
            </a:r>
            <a:r>
              <a:rPr lang="en-US" altLang="ko-KR" sz="1100" dirty="0">
                <a:solidFill>
                  <a:srgbClr val="FFFF00"/>
                </a:solidFill>
              </a:rPr>
              <a:t>ID/PW</a:t>
            </a:r>
            <a:r>
              <a:rPr lang="ko-KR" altLang="en-US" sz="1100" dirty="0">
                <a:solidFill>
                  <a:srgbClr val="FFFF00"/>
                </a:solidFill>
              </a:rPr>
              <a:t>를 입력합니다</a:t>
            </a:r>
            <a:r>
              <a:rPr lang="en-US" altLang="ko-KR" sz="1100" dirty="0">
                <a:solidFill>
                  <a:srgbClr val="FFFF00"/>
                </a:solidFill>
              </a:rPr>
              <a:t>.</a:t>
            </a:r>
            <a:endParaRPr lang="ko-KR" altLang="en-US" sz="1100" dirty="0">
              <a:solidFill>
                <a:srgbClr val="FFFF0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6AB9E25-28B3-4342-8183-2C1785A8C90D}"/>
              </a:ext>
            </a:extLst>
          </p:cNvPr>
          <p:cNvSpPr txBox="1"/>
          <p:nvPr/>
        </p:nvSpPr>
        <p:spPr>
          <a:xfrm>
            <a:off x="2230362" y="5650734"/>
            <a:ext cx="3439112" cy="43088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FFFF00"/>
                </a:solidFill>
              </a:rPr>
              <a:t>Enter your OTP showing on Google Authenticator</a:t>
            </a:r>
          </a:p>
          <a:p>
            <a:r>
              <a:rPr lang="en-US" altLang="ko-KR" sz="1100" dirty="0">
                <a:solidFill>
                  <a:srgbClr val="FFFF00"/>
                </a:solidFill>
              </a:rPr>
              <a:t>Google Authenticator</a:t>
            </a:r>
            <a:r>
              <a:rPr lang="ko-KR" altLang="en-US" sz="1100" dirty="0">
                <a:solidFill>
                  <a:srgbClr val="FFFF00"/>
                </a:solidFill>
              </a:rPr>
              <a:t>에 등록된 </a:t>
            </a:r>
            <a:r>
              <a:rPr lang="en-US" altLang="ko-KR" sz="1100" dirty="0">
                <a:solidFill>
                  <a:srgbClr val="FFFF00"/>
                </a:solidFill>
              </a:rPr>
              <a:t>OTP</a:t>
            </a:r>
            <a:r>
              <a:rPr lang="ko-KR" altLang="en-US" sz="1100" dirty="0">
                <a:solidFill>
                  <a:srgbClr val="FFFF00"/>
                </a:solidFill>
              </a:rPr>
              <a:t>를 입력합니다</a:t>
            </a:r>
            <a:r>
              <a:rPr lang="en-US" altLang="ko-KR" sz="1100" dirty="0">
                <a:solidFill>
                  <a:srgbClr val="FFFF00"/>
                </a:solidFill>
              </a:rPr>
              <a:t>.</a:t>
            </a:r>
            <a:endParaRPr lang="ko-KR" altLang="en-US" sz="1100" dirty="0">
              <a:solidFill>
                <a:srgbClr val="FFFF00"/>
              </a:solidFill>
            </a:endParaRPr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695C42EE-A19B-4BA5-A738-F7BD5FE2EC60}"/>
              </a:ext>
            </a:extLst>
          </p:cNvPr>
          <p:cNvSpPr/>
          <p:nvPr/>
        </p:nvSpPr>
        <p:spPr>
          <a:xfrm>
            <a:off x="2082474" y="4232644"/>
            <a:ext cx="1102428" cy="30195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28" name="타원 27">
            <a:extLst>
              <a:ext uri="{FF2B5EF4-FFF2-40B4-BE49-F238E27FC236}">
                <a16:creationId xmlns:a16="http://schemas.microsoft.com/office/drawing/2014/main" id="{F2828DDF-D01E-4FBA-8934-55BF5220F489}"/>
              </a:ext>
            </a:extLst>
          </p:cNvPr>
          <p:cNvSpPr/>
          <p:nvPr/>
        </p:nvSpPr>
        <p:spPr>
          <a:xfrm>
            <a:off x="3036801" y="4351330"/>
            <a:ext cx="264634" cy="2646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3</a:t>
            </a:r>
            <a:endParaRPr lang="ko-KR" altLang="en-US" sz="1200" dirty="0"/>
          </a:p>
        </p:txBody>
      </p:sp>
      <p:cxnSp>
        <p:nvCxnSpPr>
          <p:cNvPr id="4" name="직선 화살표 연결선 3">
            <a:extLst>
              <a:ext uri="{FF2B5EF4-FFF2-40B4-BE49-F238E27FC236}">
                <a16:creationId xmlns:a16="http://schemas.microsoft.com/office/drawing/2014/main" id="{6D7AA8F9-3012-488A-AD3F-707824F580A2}"/>
              </a:ext>
            </a:extLst>
          </p:cNvPr>
          <p:cNvCxnSpPr>
            <a:stCxn id="12" idx="0"/>
            <a:endCxn id="30" idx="2"/>
          </p:cNvCxnSpPr>
          <p:nvPr/>
        </p:nvCxnSpPr>
        <p:spPr>
          <a:xfrm flipV="1">
            <a:off x="2023599" y="4534597"/>
            <a:ext cx="610089" cy="754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6BE273A8-E930-40C9-8F90-F47E61612F27}"/>
              </a:ext>
            </a:extLst>
          </p:cNvPr>
          <p:cNvSpPr txBox="1"/>
          <p:nvPr/>
        </p:nvSpPr>
        <p:spPr>
          <a:xfrm>
            <a:off x="4721155" y="4450771"/>
            <a:ext cx="535498" cy="2616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FFFF00"/>
                </a:solidFill>
              </a:rPr>
              <a:t>Click</a:t>
            </a:r>
            <a:endParaRPr lang="ko-KR" altLang="en-US" sz="1100" dirty="0">
              <a:solidFill>
                <a:srgbClr val="FFFF00"/>
              </a:solidFill>
            </a:endParaRP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9878E96E-BD6C-412B-AAFB-D12B6EF2A454}"/>
              </a:ext>
            </a:extLst>
          </p:cNvPr>
          <p:cNvSpPr/>
          <p:nvPr/>
        </p:nvSpPr>
        <p:spPr>
          <a:xfrm>
            <a:off x="4284525" y="4500197"/>
            <a:ext cx="376590" cy="23750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33" name="타원 32">
            <a:extLst>
              <a:ext uri="{FF2B5EF4-FFF2-40B4-BE49-F238E27FC236}">
                <a16:creationId xmlns:a16="http://schemas.microsoft.com/office/drawing/2014/main" id="{6A1AF081-62D7-4572-A867-A20162064C75}"/>
              </a:ext>
            </a:extLst>
          </p:cNvPr>
          <p:cNvSpPr/>
          <p:nvPr/>
        </p:nvSpPr>
        <p:spPr>
          <a:xfrm>
            <a:off x="4536060" y="4565203"/>
            <a:ext cx="264634" cy="2646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4</a:t>
            </a:r>
            <a:endParaRPr lang="ko-KR" altLang="en-US" sz="12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C5FBB91-31A8-457A-8E4C-C578B48A4B4A}"/>
              </a:ext>
            </a:extLst>
          </p:cNvPr>
          <p:cNvSpPr txBox="1"/>
          <p:nvPr/>
        </p:nvSpPr>
        <p:spPr>
          <a:xfrm>
            <a:off x="3898523" y="4685984"/>
            <a:ext cx="1275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Confirm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118334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486</Words>
  <Application>Microsoft Office PowerPoint</Application>
  <PresentationFormat>와이드스크린</PresentationFormat>
  <Paragraphs>88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8" baseType="lpstr">
      <vt:lpstr>맑은 고딕</vt:lpstr>
      <vt:lpstr>Arial</vt:lpstr>
      <vt:lpstr>Calibri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N2145</dc:creator>
  <cp:lastModifiedBy>com_star1@samoo.co.kr</cp:lastModifiedBy>
  <cp:revision>10</cp:revision>
  <dcterms:created xsi:type="dcterms:W3CDTF">2025-06-24T16:24:49Z</dcterms:created>
  <dcterms:modified xsi:type="dcterms:W3CDTF">2025-06-24T19:21:45Z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